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handoutMasterIdLst>
    <p:handoutMasterId r:id="rId19"/>
  </p:handoutMasterIdLst>
  <p:sldIdLst>
    <p:sldId id="256" r:id="rId5"/>
    <p:sldId id="281" r:id="rId6"/>
    <p:sldId id="282" r:id="rId7"/>
    <p:sldId id="283" r:id="rId8"/>
    <p:sldId id="285" r:id="rId9"/>
    <p:sldId id="286" r:id="rId10"/>
    <p:sldId id="287" r:id="rId11"/>
    <p:sldId id="288" r:id="rId12"/>
    <p:sldId id="289" r:id="rId13"/>
    <p:sldId id="290" r:id="rId14"/>
    <p:sldId id="291" r:id="rId15"/>
    <p:sldId id="292" r:id="rId16"/>
    <p:sldId id="261"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81"/>
    <a:srgbClr val="2E98DB"/>
    <a:srgbClr val="F6F6F8"/>
    <a:srgbClr val="EE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60"/>
  </p:normalViewPr>
  <p:slideViewPr>
    <p:cSldViewPr snapToGrid="0">
      <p:cViewPr varScale="1">
        <p:scale>
          <a:sx n="72" d="100"/>
          <a:sy n="72" d="100"/>
        </p:scale>
        <p:origin x="1272" y="72"/>
      </p:cViewPr>
      <p:guideLst>
        <p:guide orient="horz" pos="2160"/>
        <p:guide pos="2880"/>
      </p:guideLst>
    </p:cSldViewPr>
  </p:slideViewPr>
  <p:notesTextViewPr>
    <p:cViewPr>
      <p:scale>
        <a:sx n="1" d="1"/>
        <a:sy n="1" d="1"/>
      </p:scale>
      <p:origin x="0" y="0"/>
    </p:cViewPr>
  </p:notesTextViewPr>
  <p:notesViewPr>
    <p:cSldViewPr snapToGrid="0">
      <p:cViewPr varScale="1">
        <p:scale>
          <a:sx n="117" d="100"/>
          <a:sy n="117" d="100"/>
        </p:scale>
        <p:origin x="14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5C75E2F-B3EF-48CD-94E0-791CD12C438F}" type="datetimeFigureOut">
              <a:rPr lang="en-US" smtClean="0"/>
              <a:t>9/11/2017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1E1B726-56FD-49CE-8800-B19284AF50E9}" type="slidenum">
              <a:rPr lang="en-US" smtClean="0"/>
              <a:t>‹#›</a:t>
            </a:fld>
            <a:endParaRPr lang="en-US"/>
          </a:p>
        </p:txBody>
      </p:sp>
      <p:sp>
        <p:nvSpPr>
          <p:cNvPr id="6" name="Header Placeholder 5"/>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161334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AD2E35B-4DD9-416F-A746-4400075D30EF}" type="datetimeFigureOut">
              <a:rPr lang="en-US" smtClean="0"/>
              <a:t>9/11/2017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7976CDB-9580-40A3-A868-D478230F7209}" type="slidenum">
              <a:rPr lang="en-US" smtClean="0"/>
              <a:t>‹#›</a:t>
            </a:fld>
            <a:endParaRPr lang="en-US"/>
          </a:p>
        </p:txBody>
      </p:sp>
    </p:spTree>
    <p:extLst>
      <p:ext uri="{BB962C8B-B14F-4D97-AF65-F5344CB8AC3E}">
        <p14:creationId xmlns:p14="http://schemas.microsoft.com/office/powerpoint/2010/main" val="266752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76CDB-9580-40A3-A868-D478230F7209}" type="slidenum">
              <a:rPr lang="en-US" smtClean="0"/>
              <a:t>1</a:t>
            </a:fld>
            <a:endParaRPr lang="en-US"/>
          </a:p>
        </p:txBody>
      </p:sp>
    </p:spTree>
    <p:extLst>
      <p:ext uri="{BB962C8B-B14F-4D97-AF65-F5344CB8AC3E}">
        <p14:creationId xmlns:p14="http://schemas.microsoft.com/office/powerpoint/2010/main" val="179830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76CDB-9580-40A3-A868-D478230F7209}" type="slidenum">
              <a:rPr lang="en-US" smtClean="0"/>
              <a:t>13</a:t>
            </a:fld>
            <a:endParaRPr lang="en-US"/>
          </a:p>
        </p:txBody>
      </p:sp>
    </p:spTree>
    <p:extLst>
      <p:ext uri="{BB962C8B-B14F-4D97-AF65-F5344CB8AC3E}">
        <p14:creationId xmlns:p14="http://schemas.microsoft.com/office/powerpoint/2010/main" val="64405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4CEBE-D62A-4839-AA9A-7C683AE8B739}" type="datetime1">
              <a:rPr lang="en-US" smtClean="0"/>
              <a:t>9/11/2017</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D9543F86-8944-409B-BBC1-25FB5DD3E3B5}"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158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C6DD9-946B-4A75-A8DB-5C40FE22481E}" type="datetime1">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43F86-8944-409B-BBC1-25FB5DD3E3B5}" type="slidenum">
              <a:rPr lang="en-US" smtClean="0"/>
              <a:t>‹#›</a:t>
            </a:fld>
            <a:endParaRPr lang="en-US"/>
          </a:p>
        </p:txBody>
      </p:sp>
    </p:spTree>
    <p:extLst>
      <p:ext uri="{BB962C8B-B14F-4D97-AF65-F5344CB8AC3E}">
        <p14:creationId xmlns:p14="http://schemas.microsoft.com/office/powerpoint/2010/main" val="428413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9AA32-1749-4080-8072-E5F80E6EC882}" type="datetime1">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43F86-8944-409B-BBC1-25FB5DD3E3B5}"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28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ADBA-023B-4AED-869F-5AE362543C07}" type="datetime1">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43F86-8944-409B-BBC1-25FB5DD3E3B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423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B5BA1-3E6E-42E7-94D0-68E24D92DD3E}" type="datetime1">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43F86-8944-409B-BBC1-25FB5DD3E3B5}"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444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29E84-B262-48AD-9A49-D81EB6B079D2}" type="datetime1">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43F86-8944-409B-BBC1-25FB5DD3E3B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826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27B60-302A-4AE7-8CBF-000D3CD7AECE}" type="datetime1">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43F86-8944-409B-BBC1-25FB5DD3E3B5}" type="slidenum">
              <a:rPr lang="en-US" smtClean="0"/>
              <a:t>‹#›</a:t>
            </a:fld>
            <a:endParaRPr lang="en-US"/>
          </a:p>
        </p:txBody>
      </p:sp>
    </p:spTree>
    <p:extLst>
      <p:ext uri="{BB962C8B-B14F-4D97-AF65-F5344CB8AC3E}">
        <p14:creationId xmlns:p14="http://schemas.microsoft.com/office/powerpoint/2010/main" val="279859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A8912-7F28-4C21-93D5-10DC3D26329A}" type="datetime1">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43F86-8944-409B-BBC1-25FB5DD3E3B5}" type="slidenum">
              <a:rPr lang="en-US" smtClean="0"/>
              <a:t>‹#›</a:t>
            </a:fld>
            <a:endParaRPr lang="en-US"/>
          </a:p>
        </p:txBody>
      </p:sp>
    </p:spTree>
    <p:extLst>
      <p:ext uri="{BB962C8B-B14F-4D97-AF65-F5344CB8AC3E}">
        <p14:creationId xmlns:p14="http://schemas.microsoft.com/office/powerpoint/2010/main" val="252923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1296D-AA77-4CE3-8900-9B4F663D5CD5}" type="datetime1">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43F86-8944-409B-BBC1-25FB5DD3E3B5}" type="slidenum">
              <a:rPr lang="en-US" smtClean="0"/>
              <a:t>‹#›</a:t>
            </a:fld>
            <a:endParaRPr lang="en-US"/>
          </a:p>
        </p:txBody>
      </p:sp>
    </p:spTree>
    <p:extLst>
      <p:ext uri="{BB962C8B-B14F-4D97-AF65-F5344CB8AC3E}">
        <p14:creationId xmlns:p14="http://schemas.microsoft.com/office/powerpoint/2010/main" val="224019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1274622-8F0D-44C9-AEB1-56A473D0F7BD}" type="datetime1">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43F86-8944-409B-BBC1-25FB5DD3E3B5}"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629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E59FCF1-E121-407D-9A07-2C801D8CCAEC}" type="datetime1">
              <a:rPr lang="en-US" smtClean="0"/>
              <a:t>9/11/2017</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D9543F86-8944-409B-BBC1-25FB5DD3E3B5}"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723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B4F2013-F185-4F8A-8BB6-C2B14E988DC5}" type="datetime1">
              <a:rPr lang="en-US" smtClean="0"/>
              <a:t>9/11/2017</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9543F86-8944-409B-BBC1-25FB5DD3E3B5}" type="slidenum">
              <a:rPr lang="en-US" smtClean="0"/>
              <a:t>‹#›</a:t>
            </a:fld>
            <a:endParaRPr lang="en-US"/>
          </a:p>
        </p:txBody>
      </p:sp>
    </p:spTree>
    <p:extLst>
      <p:ext uri="{BB962C8B-B14F-4D97-AF65-F5344CB8AC3E}">
        <p14:creationId xmlns:p14="http://schemas.microsoft.com/office/powerpoint/2010/main" val="407610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6038" y="1380403"/>
            <a:ext cx="7570405" cy="2092881"/>
          </a:xfrm>
          <a:prstGeom prst="rect">
            <a:avLst/>
          </a:prstGeom>
          <a:noFill/>
        </p:spPr>
        <p:txBody>
          <a:bodyPr wrap="square" lIns="0" tIns="0" rIns="0" bIns="0" rtlCol="0">
            <a:spAutoFit/>
          </a:bodyPr>
          <a:lstStyle/>
          <a:p>
            <a:r>
              <a:rPr lang="id-ID" sz="4400" dirty="0">
                <a:solidFill>
                  <a:schemeClr val="tx2">
                    <a:lumMod val="75000"/>
                  </a:schemeClr>
                </a:solidFill>
                <a:latin typeface="Segoe UI Light" panose="020B0502040204020203" pitchFamily="34" charset="0"/>
                <a:cs typeface="Segoe UI Light" panose="020B0502040204020203" pitchFamily="34" charset="0"/>
              </a:rPr>
              <a:t>C</a:t>
            </a:r>
            <a:r>
              <a:rPr lang="en-US" sz="4400" dirty="0">
                <a:solidFill>
                  <a:schemeClr val="tx2">
                    <a:lumMod val="75000"/>
                  </a:schemeClr>
                </a:solidFill>
                <a:latin typeface="Segoe UI Light" panose="020B0502040204020203" pitchFamily="34" charset="0"/>
                <a:cs typeface="Segoe UI Light" panose="020B0502040204020203" pitchFamily="34" charset="0"/>
              </a:rPr>
              <a:t>-</a:t>
            </a:r>
            <a:r>
              <a:rPr lang="id-ID" sz="4400" dirty="0">
                <a:solidFill>
                  <a:schemeClr val="tx2">
                    <a:lumMod val="75000"/>
                  </a:schemeClr>
                </a:solidFill>
                <a:latin typeface="Segoe UI Light" panose="020B0502040204020203" pitchFamily="34" charset="0"/>
                <a:cs typeface="Segoe UI Light" panose="020B0502040204020203" pitchFamily="34" charset="0"/>
              </a:rPr>
              <a:t>STORE OFFICE</a:t>
            </a:r>
            <a:r>
              <a:rPr lang="en-US" sz="4400" dirty="0">
                <a:solidFill>
                  <a:schemeClr val="tx2">
                    <a:lumMod val="75000"/>
                  </a:schemeClr>
                </a:solidFill>
                <a:latin typeface="Segoe UI Light" panose="020B0502040204020203" pitchFamily="34" charset="0"/>
                <a:cs typeface="Segoe UI Light" panose="020B0502040204020203" pitchFamily="34" charset="0"/>
              </a:rPr>
              <a:t> </a:t>
            </a:r>
          </a:p>
          <a:p>
            <a:r>
              <a:rPr lang="en-US" sz="4400" dirty="0">
                <a:solidFill>
                  <a:schemeClr val="tx2">
                    <a:lumMod val="75000"/>
                  </a:schemeClr>
                </a:solidFill>
                <a:latin typeface="Segoe UI Light" panose="020B0502040204020203" pitchFamily="34" charset="0"/>
                <a:cs typeface="Segoe UI Light" panose="020B0502040204020203" pitchFamily="34" charset="0"/>
              </a:rPr>
              <a:t>ADVANCED ACCOUNTING </a:t>
            </a:r>
            <a:r>
              <a:rPr lang="en-US" sz="4800" dirty="0">
                <a:solidFill>
                  <a:schemeClr val="tx2">
                    <a:lumMod val="75000"/>
                  </a:schemeClr>
                </a:solidFill>
                <a:latin typeface="Segoe UI Light" panose="020B0502040204020203" pitchFamily="34" charset="0"/>
                <a:cs typeface="Segoe UI Light" panose="020B0502040204020203" pitchFamily="34" charset="0"/>
              </a:rPr>
              <a:t>– </a:t>
            </a:r>
            <a:r>
              <a:rPr lang="en-US" sz="4400" b="1" dirty="0">
                <a:solidFill>
                  <a:schemeClr val="tx2">
                    <a:lumMod val="75000"/>
                  </a:schemeClr>
                </a:solidFill>
                <a:latin typeface="Segoe UI Light" panose="020B0502040204020203" pitchFamily="34" charset="0"/>
                <a:cs typeface="Segoe UI Light" panose="020B0502040204020203" pitchFamily="34" charset="0"/>
              </a:rPr>
              <a:t>Accounting Reports (Basic)</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632412"/>
            <a:ext cx="2384764" cy="241203"/>
          </a:xfrm>
          <a:prstGeom prst="rect">
            <a:avLst/>
          </a:prstGeom>
        </p:spPr>
      </p:pic>
    </p:spTree>
    <p:extLst>
      <p:ext uri="{BB962C8B-B14F-4D97-AF65-F5344CB8AC3E}">
        <p14:creationId xmlns:p14="http://schemas.microsoft.com/office/powerpoint/2010/main" val="5908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0D2B6-20BC-4707-AB5D-D9C58206D211}"/>
              </a:ext>
            </a:extLst>
          </p:cNvPr>
          <p:cNvPicPr>
            <a:picLocks noChangeAspect="1"/>
          </p:cNvPicPr>
          <p:nvPr/>
        </p:nvPicPr>
        <p:blipFill>
          <a:blip r:embed="rId2"/>
          <a:stretch>
            <a:fillRect/>
          </a:stretch>
        </p:blipFill>
        <p:spPr>
          <a:xfrm>
            <a:off x="2623930" y="2500234"/>
            <a:ext cx="3737113" cy="3572427"/>
          </a:xfrm>
          <a:prstGeom prst="rect">
            <a:avLst/>
          </a:prstGeom>
        </p:spPr>
      </p:pic>
      <p:sp>
        <p:nvSpPr>
          <p:cNvPr id="6" name="Footer Placeholder 1">
            <a:extLst>
              <a:ext uri="{FF2B5EF4-FFF2-40B4-BE49-F238E27FC236}">
                <a16:creationId xmlns:a16="http://schemas.microsoft.com/office/drawing/2014/main" id="{7EFA7536-1DED-4895-838E-916A6ABBC14A}"/>
              </a:ext>
            </a:extLst>
          </p:cNvPr>
          <p:cNvSpPr txBox="1">
            <a:spLocks/>
          </p:cNvSpPr>
          <p:nvPr/>
        </p:nvSpPr>
        <p:spPr>
          <a:xfrm>
            <a:off x="324000" y="324000"/>
            <a:ext cx="6037043" cy="4608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Calibri Light" panose="020F0302020204030204" pitchFamily="34" charset="0"/>
                <a:cs typeface="Calibri Light" panose="020F0302020204030204" pitchFamily="34" charset="0"/>
              </a:rPr>
              <a:t>STATEMENT OF CASH FLOW</a:t>
            </a:r>
          </a:p>
        </p:txBody>
      </p:sp>
      <p:sp>
        <p:nvSpPr>
          <p:cNvPr id="7" name="TextBox 6">
            <a:extLst>
              <a:ext uri="{FF2B5EF4-FFF2-40B4-BE49-F238E27FC236}">
                <a16:creationId xmlns:a16="http://schemas.microsoft.com/office/drawing/2014/main" id="{4B70B9B8-9465-4E62-B846-F6E0653142C7}"/>
              </a:ext>
            </a:extLst>
          </p:cNvPr>
          <p:cNvSpPr txBox="1"/>
          <p:nvPr/>
        </p:nvSpPr>
        <p:spPr>
          <a:xfrm>
            <a:off x="324000" y="930574"/>
            <a:ext cx="8607965" cy="1569660"/>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Complementing the balance sheet and income statement, the cash flow statement (CFS) - a mandatory part of a company's financial reports since 1987 - records the amount of cash and cash equivalents entering and leaving a company. The CFS allows investors to understand how a company's operations are running, where its money is coming from, and how it is being spent</a:t>
            </a:r>
          </a:p>
        </p:txBody>
      </p:sp>
    </p:spTree>
    <p:extLst>
      <p:ext uri="{BB962C8B-B14F-4D97-AF65-F5344CB8AC3E}">
        <p14:creationId xmlns:p14="http://schemas.microsoft.com/office/powerpoint/2010/main" val="172380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0F2D6-B61A-41E0-8306-00C3CF072D99}"/>
              </a:ext>
            </a:extLst>
          </p:cNvPr>
          <p:cNvPicPr>
            <a:picLocks noChangeAspect="1"/>
          </p:cNvPicPr>
          <p:nvPr/>
        </p:nvPicPr>
        <p:blipFill>
          <a:blip r:embed="rId2"/>
          <a:stretch>
            <a:fillRect/>
          </a:stretch>
        </p:blipFill>
        <p:spPr>
          <a:xfrm>
            <a:off x="1498047" y="2840544"/>
            <a:ext cx="5936424" cy="3186859"/>
          </a:xfrm>
          <a:prstGeom prst="rect">
            <a:avLst/>
          </a:prstGeom>
        </p:spPr>
      </p:pic>
      <p:sp>
        <p:nvSpPr>
          <p:cNvPr id="5" name="Footer Placeholder 1">
            <a:extLst>
              <a:ext uri="{FF2B5EF4-FFF2-40B4-BE49-F238E27FC236}">
                <a16:creationId xmlns:a16="http://schemas.microsoft.com/office/drawing/2014/main" id="{B6DBBD41-1D00-49FF-9BA3-CB5B4868A45D}"/>
              </a:ext>
            </a:extLst>
          </p:cNvPr>
          <p:cNvSpPr txBox="1">
            <a:spLocks/>
          </p:cNvSpPr>
          <p:nvPr/>
        </p:nvSpPr>
        <p:spPr>
          <a:xfrm>
            <a:off x="324000" y="324000"/>
            <a:ext cx="6037043" cy="4608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Calibri Light" panose="020F0302020204030204" pitchFamily="34" charset="0"/>
                <a:cs typeface="Calibri Light" panose="020F0302020204030204" pitchFamily="34" charset="0"/>
              </a:rPr>
              <a:t>TRIAL BALANCE</a:t>
            </a:r>
          </a:p>
        </p:txBody>
      </p:sp>
      <p:sp>
        <p:nvSpPr>
          <p:cNvPr id="6" name="TextBox 5">
            <a:extLst>
              <a:ext uri="{FF2B5EF4-FFF2-40B4-BE49-F238E27FC236}">
                <a16:creationId xmlns:a16="http://schemas.microsoft.com/office/drawing/2014/main" id="{09AE65C3-2F14-4E09-9F95-BE14D02608DB}"/>
              </a:ext>
            </a:extLst>
          </p:cNvPr>
          <p:cNvSpPr txBox="1"/>
          <p:nvPr/>
        </p:nvSpPr>
        <p:spPr>
          <a:xfrm>
            <a:off x="324000" y="947397"/>
            <a:ext cx="8607965" cy="1893147"/>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A trial balance is a bookkeeping or accounting report that lists the balances in each of an organization's general ledger accounts. (Accounts with zero balances will likely be omitted.) The debit balance amounts are listed in a column with the heading "Debit balances" and the credit balance amounts are listed in another column with the heading "Credit balances." **The total of each of these two columns should be identical.</a:t>
            </a:r>
          </a:p>
        </p:txBody>
      </p:sp>
    </p:spTree>
    <p:extLst>
      <p:ext uri="{BB962C8B-B14F-4D97-AF65-F5344CB8AC3E}">
        <p14:creationId xmlns:p14="http://schemas.microsoft.com/office/powerpoint/2010/main" val="172470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6280410"/>
            <a:ext cx="3076457" cy="311164"/>
          </a:xfrm>
          <a:prstGeom prst="rect">
            <a:avLst/>
          </a:prstGeom>
        </p:spPr>
      </p:pic>
      <p:pic>
        <p:nvPicPr>
          <p:cNvPr id="1026" name="Picture 2" descr="C:\Users\Lamagra\Desktop\2-10-2015 6-21-45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23" y="1714276"/>
            <a:ext cx="6993484" cy="325709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9975A754-7A12-4552-8E04-29402D6703A9}"/>
              </a:ext>
            </a:extLst>
          </p:cNvPr>
          <p:cNvSpPr txBox="1">
            <a:spLocks/>
          </p:cNvSpPr>
          <p:nvPr/>
        </p:nvSpPr>
        <p:spPr>
          <a:xfrm>
            <a:off x="324000" y="324000"/>
            <a:ext cx="6037043" cy="4608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Calibri Light" panose="020F0302020204030204" pitchFamily="34" charset="0"/>
                <a:cs typeface="Calibri Light" panose="020F0302020204030204" pitchFamily="34" charset="0"/>
              </a:rPr>
              <a:t>TRAINING CENTER</a:t>
            </a:r>
          </a:p>
        </p:txBody>
      </p:sp>
      <p:sp>
        <p:nvSpPr>
          <p:cNvPr id="7" name="TextBox 6">
            <a:extLst>
              <a:ext uri="{FF2B5EF4-FFF2-40B4-BE49-F238E27FC236}">
                <a16:creationId xmlns:a16="http://schemas.microsoft.com/office/drawing/2014/main" id="{2E2EE761-115A-49C2-A222-9446A0DEC38C}"/>
              </a:ext>
            </a:extLst>
          </p:cNvPr>
          <p:cNvSpPr txBox="1"/>
          <p:nvPr/>
        </p:nvSpPr>
        <p:spPr>
          <a:xfrm>
            <a:off x="324000" y="929125"/>
            <a:ext cx="8607965" cy="785151"/>
          </a:xfrm>
          <a:prstGeom prst="rect">
            <a:avLst/>
          </a:prstGeom>
          <a:noFill/>
        </p:spPr>
        <p:txBody>
          <a:bodyPr wrap="square" rtlCol="0">
            <a:spAutoFit/>
          </a:bodyPr>
          <a:lstStyle>
            <a:defPPr>
              <a:defRPr lang="en-US"/>
            </a:defPPr>
            <a:lvl1pPr marL="285750" indent="-285750">
              <a:lnSpc>
                <a:spcPct val="150000"/>
              </a:lnSpc>
              <a:buBlip>
                <a:blip r:embed="rId4"/>
              </a:buBlip>
              <a:defRPr sz="1600">
                <a:latin typeface="Segoe UI Light" panose="020B0502040204020203" pitchFamily="34" charset="0"/>
              </a:defRPr>
            </a:lvl1pPr>
          </a:lstStyle>
          <a:p>
            <a:r>
              <a:rPr lang="en-US" dirty="0"/>
              <a:t>For additional testing on what you have learned, please refer to our new “Testing Center”.</a:t>
            </a:r>
          </a:p>
          <a:p>
            <a:r>
              <a:rPr lang="en-US" dirty="0"/>
              <a:t>To access this new feature, click the help icon, and then select </a:t>
            </a:r>
            <a:r>
              <a:rPr lang="en-US" b="1" dirty="0"/>
              <a:t>Testing Center</a:t>
            </a:r>
            <a:r>
              <a:rPr lang="en-US" dirty="0"/>
              <a:t>.</a:t>
            </a:r>
          </a:p>
        </p:txBody>
      </p:sp>
      <p:sp>
        <p:nvSpPr>
          <p:cNvPr id="8" name="TextBox 7">
            <a:extLst>
              <a:ext uri="{FF2B5EF4-FFF2-40B4-BE49-F238E27FC236}">
                <a16:creationId xmlns:a16="http://schemas.microsoft.com/office/drawing/2014/main" id="{5522C426-BD91-4BDD-ACDC-F443E4F432EE}"/>
              </a:ext>
            </a:extLst>
          </p:cNvPr>
          <p:cNvSpPr txBox="1"/>
          <p:nvPr/>
        </p:nvSpPr>
        <p:spPr>
          <a:xfrm>
            <a:off x="323999" y="5120101"/>
            <a:ext cx="8820001" cy="762068"/>
          </a:xfrm>
          <a:prstGeom prst="rect">
            <a:avLst/>
          </a:prstGeom>
          <a:noFill/>
        </p:spPr>
        <p:txBody>
          <a:bodyPr wrap="square" rtlCol="0">
            <a:spAutoFit/>
          </a:bodyPr>
          <a:lstStyle>
            <a:defPPr>
              <a:defRPr lang="en-US"/>
            </a:defPPr>
            <a:lvl1pPr marL="285750" indent="-285750">
              <a:lnSpc>
                <a:spcPct val="150000"/>
              </a:lnSpc>
              <a:buBlip>
                <a:blip r:embed="rId4"/>
              </a:buBlip>
              <a:defRPr sz="1600">
                <a:latin typeface="Segoe UI Light" panose="020B0502040204020203" pitchFamily="34" charset="0"/>
              </a:defRPr>
            </a:lvl1pPr>
          </a:lstStyle>
          <a:p>
            <a:r>
              <a:rPr lang="en-US" sz="1500" dirty="0"/>
              <a:t>For additional information, please refer to the Accounting Reports section at Petrosoft Cloud Help.</a:t>
            </a:r>
            <a:br>
              <a:rPr lang="en-US" sz="1500" dirty="0"/>
            </a:br>
            <a:r>
              <a:rPr lang="en-US" sz="1500" dirty="0"/>
              <a:t>Go to </a:t>
            </a:r>
            <a:r>
              <a:rPr lang="en-US" sz="1500" b="1" dirty="0"/>
              <a:t>C-Store Office</a:t>
            </a:r>
            <a:r>
              <a:rPr lang="en-US" sz="1500" dirty="0"/>
              <a:t> &gt; </a:t>
            </a:r>
            <a:r>
              <a:rPr lang="en-US" sz="1500" b="1" dirty="0"/>
              <a:t>Reports</a:t>
            </a:r>
            <a:r>
              <a:rPr lang="en-US" sz="1500" dirty="0"/>
              <a:t> &gt; </a:t>
            </a:r>
            <a:r>
              <a:rPr lang="en-US" sz="1500" b="1" dirty="0"/>
              <a:t>Accounting Reports</a:t>
            </a:r>
            <a:r>
              <a:rPr lang="en-US" dirty="0"/>
              <a:t>.</a:t>
            </a:r>
          </a:p>
        </p:txBody>
      </p:sp>
    </p:spTree>
    <p:extLst>
      <p:ext uri="{BB962C8B-B14F-4D97-AF65-F5344CB8AC3E}">
        <p14:creationId xmlns:p14="http://schemas.microsoft.com/office/powerpoint/2010/main" val="197801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339846"/>
            <a:ext cx="9144000" cy="1664567"/>
          </a:xfrm>
          <a:prstGeom prst="rect">
            <a:avLst/>
          </a:prstGeom>
          <a:pattFill prst="pct10">
            <a:fgClr>
              <a:schemeClr val="bg1">
                <a:lumMod val="85000"/>
              </a:schemeClr>
            </a:fgClr>
            <a:bgClr>
              <a:srgbClr val="F6F6F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 y="2854869"/>
            <a:ext cx="8318500" cy="738664"/>
          </a:xfrm>
          <a:prstGeom prst="rect">
            <a:avLst/>
          </a:prstGeom>
          <a:noFill/>
        </p:spPr>
        <p:txBody>
          <a:bodyPr wrap="square" lIns="0" tIns="0" rIns="0" bIns="0" rtlCol="0">
            <a:spAutoFit/>
          </a:bodyPr>
          <a:lstStyle/>
          <a:p>
            <a:r>
              <a:rPr lang="id-ID" sz="4800" dirty="0">
                <a:solidFill>
                  <a:schemeClr val="tx2">
                    <a:lumMod val="75000"/>
                  </a:schemeClr>
                </a:solidFill>
                <a:latin typeface="Segoe UI Light" panose="020B0502040204020203" pitchFamily="34" charset="0"/>
                <a:cs typeface="Segoe UI Light" panose="020B0502040204020203" pitchFamily="34" charset="0"/>
              </a:rPr>
              <a:t>THAN</a:t>
            </a:r>
            <a:r>
              <a:rPr lang="en-US" sz="4800" dirty="0">
                <a:solidFill>
                  <a:schemeClr val="tx2">
                    <a:lumMod val="75000"/>
                  </a:schemeClr>
                </a:solidFill>
                <a:latin typeface="Segoe UI Light" panose="020B0502040204020203" pitchFamily="34" charset="0"/>
                <a:cs typeface="Segoe UI Light" panose="020B0502040204020203" pitchFamily="34" charset="0"/>
              </a:rPr>
              <a:t>K YOU FOR YOUR TIME!</a:t>
            </a:r>
            <a:endParaRPr lang="id-ID" sz="4800" dirty="0">
              <a:solidFill>
                <a:schemeClr val="tx2">
                  <a:lumMod val="75000"/>
                </a:schemeClr>
              </a:solidFill>
              <a:latin typeface="Segoe UI Light" panose="020B0502040204020203" pitchFamily="34" charset="0"/>
              <a:cs typeface="Segoe UI Light" panose="020B0502040204020203"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632412"/>
            <a:ext cx="2384764" cy="241203"/>
          </a:xfrm>
          <a:prstGeom prst="rect">
            <a:avLst/>
          </a:prstGeom>
        </p:spPr>
      </p:pic>
      <p:sp>
        <p:nvSpPr>
          <p:cNvPr id="56" name="TextBox 55"/>
          <p:cNvSpPr txBox="1"/>
          <p:nvPr/>
        </p:nvSpPr>
        <p:spPr>
          <a:xfrm>
            <a:off x="6578074" y="5042703"/>
            <a:ext cx="1943626" cy="215444"/>
          </a:xfrm>
          <a:prstGeom prst="rect">
            <a:avLst/>
          </a:prstGeom>
          <a:noFill/>
        </p:spPr>
        <p:txBody>
          <a:bodyPr wrap="square" lIns="0" tIns="0" rIns="0" bIns="0" rtlCol="0">
            <a:spAutoFit/>
          </a:bodyPr>
          <a:lstStyle/>
          <a:p>
            <a:pPr algn="r"/>
            <a:r>
              <a:rPr lang="en-US" sz="1400" b="1" dirty="0">
                <a:solidFill>
                  <a:srgbClr val="003481"/>
                </a:solidFill>
                <a:latin typeface="Segoe UI Light" panose="020B0502040204020203" pitchFamily="34" charset="0"/>
                <a:cs typeface="Segoe UI Light" panose="020B0502040204020203" pitchFamily="34" charset="0"/>
              </a:rPr>
              <a:t>www.cstoreoffice.com</a:t>
            </a:r>
            <a:endParaRPr lang="ru-RU" b="1" dirty="0">
              <a:solidFill>
                <a:srgbClr val="003481"/>
              </a:solidFill>
              <a:latin typeface="Segoe UI Light" panose="020B0502040204020203" pitchFamily="34" charset="0"/>
              <a:cs typeface="Segoe UI Light" panose="020B0502040204020203" pitchFamily="34" charset="0"/>
            </a:endParaRPr>
          </a:p>
        </p:txBody>
      </p:sp>
      <p:sp>
        <p:nvSpPr>
          <p:cNvPr id="61" name="TextBox 60"/>
          <p:cNvSpPr txBox="1"/>
          <p:nvPr/>
        </p:nvSpPr>
        <p:spPr>
          <a:xfrm>
            <a:off x="560726" y="4878504"/>
            <a:ext cx="2877775" cy="715581"/>
          </a:xfrm>
          <a:prstGeom prst="rect">
            <a:avLst/>
          </a:prstGeom>
          <a:noFill/>
        </p:spPr>
        <p:txBody>
          <a:bodyPr wrap="none" rtlCol="0">
            <a:spAutoFit/>
          </a:bodyPr>
          <a:lstStyle/>
          <a:p>
            <a:pPr algn="r"/>
            <a:r>
              <a:rPr lang="id-ID" sz="4050" dirty="0">
                <a:solidFill>
                  <a:srgbClr val="003481"/>
                </a:solidFill>
                <a:latin typeface="Segoe UI Light" panose="020B0502040204020203" pitchFamily="34" charset="0"/>
                <a:cs typeface="Segoe UI Light" panose="020B0502040204020203" pitchFamily="34" charset="0"/>
              </a:rPr>
              <a:t>Get in Touch</a:t>
            </a:r>
            <a:endParaRPr lang="en-US" sz="4050" dirty="0">
              <a:solidFill>
                <a:srgbClr val="003481"/>
              </a:solidFill>
              <a:latin typeface="Segoe UI Light" panose="020B0502040204020203" pitchFamily="34" charset="0"/>
              <a:cs typeface="Segoe UI Light" panose="020B0502040204020203" pitchFamily="34" charset="0"/>
            </a:endParaRPr>
          </a:p>
        </p:txBody>
      </p:sp>
      <p:sp>
        <p:nvSpPr>
          <p:cNvPr id="62" name="TextBox 61"/>
          <p:cNvSpPr txBox="1"/>
          <p:nvPr/>
        </p:nvSpPr>
        <p:spPr>
          <a:xfrm>
            <a:off x="6318867" y="5258147"/>
            <a:ext cx="2202834" cy="861774"/>
          </a:xfrm>
          <a:prstGeom prst="rect">
            <a:avLst/>
          </a:prstGeom>
          <a:noFill/>
        </p:spPr>
        <p:txBody>
          <a:bodyPr wrap="square" lIns="0" tIns="0" rIns="0" bIns="0" rtlCol="0">
            <a:spAutoFit/>
          </a:bodyPr>
          <a:lstStyle/>
          <a:p>
            <a:pPr algn="r"/>
            <a:r>
              <a:rPr lang="en-US" sz="1400" b="1" dirty="0" err="1">
                <a:solidFill>
                  <a:srgbClr val="003481"/>
                </a:solidFill>
                <a:latin typeface="Segoe UI Light" panose="020B0502040204020203" pitchFamily="34" charset="0"/>
                <a:cs typeface="Segoe UI Light" panose="020B0502040204020203" pitchFamily="34" charset="0"/>
              </a:rPr>
              <a:t>Petrosoft</a:t>
            </a:r>
            <a:r>
              <a:rPr lang="en-US" sz="1400" b="1" dirty="0">
                <a:solidFill>
                  <a:srgbClr val="003481"/>
                </a:solidFill>
                <a:latin typeface="Segoe UI Light" panose="020B0502040204020203" pitchFamily="34" charset="0"/>
                <a:cs typeface="Segoe UI Light" panose="020B0502040204020203" pitchFamily="34" charset="0"/>
              </a:rPr>
              <a:t> LLC</a:t>
            </a:r>
            <a:endParaRPr lang="en-US" dirty="0"/>
          </a:p>
          <a:p>
            <a:pPr algn="r"/>
            <a:r>
              <a:rPr lang="en-US" sz="1400" b="1" dirty="0">
                <a:solidFill>
                  <a:srgbClr val="003481"/>
                </a:solidFill>
                <a:latin typeface="Segoe UI Light" panose="020B0502040204020203" pitchFamily="34" charset="0"/>
                <a:cs typeface="Segoe UI Light" panose="020B0502040204020203" pitchFamily="34" charset="0"/>
              </a:rPr>
              <a:t>290 </a:t>
            </a:r>
            <a:r>
              <a:rPr lang="en-US" sz="1400" b="1" dirty="0" err="1">
                <a:solidFill>
                  <a:srgbClr val="003481"/>
                </a:solidFill>
                <a:latin typeface="Segoe UI Light" panose="020B0502040204020203" pitchFamily="34" charset="0"/>
                <a:cs typeface="Segoe UI Light" panose="020B0502040204020203" pitchFamily="34" charset="0"/>
              </a:rPr>
              <a:t>Bilmar</a:t>
            </a:r>
            <a:r>
              <a:rPr lang="en-US" sz="1400" b="1" dirty="0">
                <a:solidFill>
                  <a:srgbClr val="003481"/>
                </a:solidFill>
                <a:latin typeface="Segoe UI Light" panose="020B0502040204020203" pitchFamily="34" charset="0"/>
                <a:cs typeface="Segoe UI Light" panose="020B0502040204020203" pitchFamily="34" charset="0"/>
              </a:rPr>
              <a:t> Drive</a:t>
            </a:r>
            <a:endParaRPr lang="en-US" sz="1400" dirty="0">
              <a:solidFill>
                <a:srgbClr val="003481"/>
              </a:solidFill>
              <a:latin typeface="Segoe UI Light" panose="020B0502040204020203" pitchFamily="34" charset="0"/>
              <a:cs typeface="Segoe UI Light" panose="020B0502040204020203" pitchFamily="34" charset="0"/>
            </a:endParaRPr>
          </a:p>
          <a:p>
            <a:pPr algn="r"/>
            <a:r>
              <a:rPr lang="en-US" sz="1400" b="1" dirty="0">
                <a:solidFill>
                  <a:srgbClr val="003481"/>
                </a:solidFill>
                <a:latin typeface="Segoe UI Light" panose="020B0502040204020203" pitchFamily="34" charset="0"/>
                <a:cs typeface="Segoe UI Light" panose="020B0502040204020203" pitchFamily="34" charset="0"/>
              </a:rPr>
              <a:t>Pittsburgh, PA  15205</a:t>
            </a:r>
            <a:endParaRPr lang="en-US" sz="1400" dirty="0">
              <a:solidFill>
                <a:srgbClr val="003481"/>
              </a:solidFill>
              <a:latin typeface="Segoe UI Light" panose="020B0502040204020203" pitchFamily="34" charset="0"/>
              <a:cs typeface="Segoe UI Light" panose="020B0502040204020203" pitchFamily="34" charset="0"/>
            </a:endParaRPr>
          </a:p>
          <a:p>
            <a:pPr algn="r"/>
            <a:r>
              <a:rPr lang="en-US" sz="1400" b="1" dirty="0">
                <a:solidFill>
                  <a:srgbClr val="003481"/>
                </a:solidFill>
                <a:latin typeface="Segoe UI Light" panose="020B0502040204020203" pitchFamily="34" charset="0"/>
                <a:cs typeface="Segoe UI Light" panose="020B0502040204020203" pitchFamily="34" charset="0"/>
              </a:rPr>
              <a:t>1.412.306.0640</a:t>
            </a:r>
          </a:p>
        </p:txBody>
      </p:sp>
      <p:pic>
        <p:nvPicPr>
          <p:cNvPr id="10" name="Picture 9">
            <a:extLst>
              <a:ext uri="{FF2B5EF4-FFF2-40B4-BE49-F238E27FC236}">
                <a16:creationId xmlns:a16="http://schemas.microsoft.com/office/drawing/2014/main" id="{5D597378-CBDE-48B5-AFCD-C0076C9CE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280410"/>
            <a:ext cx="3076457" cy="311164"/>
          </a:xfrm>
          <a:prstGeom prst="rect">
            <a:avLst/>
          </a:prstGeom>
        </p:spPr>
      </p:pic>
    </p:spTree>
    <p:extLst>
      <p:ext uri="{BB962C8B-B14F-4D97-AF65-F5344CB8AC3E}">
        <p14:creationId xmlns:p14="http://schemas.microsoft.com/office/powerpoint/2010/main" val="191142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6"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0000" y="360000"/>
            <a:ext cx="6440557" cy="533400"/>
          </a:xfrm>
        </p:spPr>
        <p:txBody>
          <a:bodyPr>
            <a:noAutofit/>
          </a:bodyPr>
          <a:lstStyle/>
          <a:p>
            <a:r>
              <a:rPr lang="en-US" b="1" u="sng" dirty="0">
                <a:solidFill>
                  <a:schemeClr val="tx2">
                    <a:lumMod val="75000"/>
                  </a:schemeClr>
                </a:solidFill>
                <a:latin typeface="Calibri Light" panose="020F0302020204030204" pitchFamily="34" charset="0"/>
                <a:cs typeface="Calibri Light" panose="020F0302020204030204" pitchFamily="34" charset="0"/>
              </a:rPr>
              <a:t>Agenda</a:t>
            </a:r>
          </a:p>
        </p:txBody>
      </p:sp>
      <p:sp>
        <p:nvSpPr>
          <p:cNvPr id="70" name="TextBox 69"/>
          <p:cNvSpPr txBox="1"/>
          <p:nvPr/>
        </p:nvSpPr>
        <p:spPr>
          <a:xfrm>
            <a:off x="347234" y="1195160"/>
            <a:ext cx="5321940" cy="1246495"/>
          </a:xfrm>
          <a:prstGeom prst="rect">
            <a:avLst/>
          </a:prstGeom>
          <a:noFill/>
        </p:spPr>
        <p:txBody>
          <a:bodyPr wrap="square" rtlCol="0">
            <a:spAutoFit/>
          </a:bodyPr>
          <a:lstStyle/>
          <a:p>
            <a:pPr marL="285750" indent="-285750">
              <a:lnSpc>
                <a:spcPct val="150000"/>
              </a:lnSpc>
              <a:buBlip>
                <a:blip r:embed="rId2"/>
              </a:buBlip>
            </a:pPr>
            <a:r>
              <a:rPr lang="en-US" sz="1600" dirty="0">
                <a:latin typeface="Segoe UI Light" panose="020B0502040204020203" pitchFamily="34" charset="0"/>
              </a:rPr>
              <a:t>How to find the Accounting reports</a:t>
            </a:r>
          </a:p>
          <a:p>
            <a:pPr marL="285750" indent="-285750">
              <a:lnSpc>
                <a:spcPct val="150000"/>
              </a:lnSpc>
              <a:buBlip>
                <a:blip r:embed="rId2"/>
              </a:buBlip>
            </a:pPr>
            <a:r>
              <a:rPr lang="en-US" sz="1600" dirty="0">
                <a:latin typeface="Segoe UI Light" panose="020B0502040204020203" pitchFamily="34" charset="0"/>
              </a:rPr>
              <a:t>Brief overview of each report:</a:t>
            </a:r>
          </a:p>
          <a:p>
            <a:pPr>
              <a:lnSpc>
                <a:spcPct val="150000"/>
              </a:lnSpc>
            </a:pPr>
            <a:endParaRPr lang="en-US" dirty="0">
              <a:latin typeface="Segoe UI Light" panose="020B0502040204020203" pitchFamily="34" charset="0"/>
            </a:endParaRPr>
          </a:p>
        </p:txBody>
      </p:sp>
      <p:sp>
        <p:nvSpPr>
          <p:cNvPr id="9" name="Oval 8"/>
          <p:cNvSpPr/>
          <p:nvPr/>
        </p:nvSpPr>
        <p:spPr>
          <a:xfrm>
            <a:off x="5525872" y="1195160"/>
            <a:ext cx="3041755" cy="3041755"/>
          </a:xfrm>
          <a:prstGeom prst="ellipse">
            <a:avLst/>
          </a:prstGeom>
          <a:gradFill>
            <a:gsLst>
              <a:gs pos="33000">
                <a:srgbClr val="F2F2F2"/>
              </a:gs>
              <a:gs pos="100000">
                <a:srgbClr val="FBFBFB"/>
              </a:gs>
            </a:gsLst>
            <a:lin ang="5400000" scaled="1"/>
          </a:gradFill>
          <a:ln>
            <a:noFill/>
          </a:ln>
          <a:effectLst>
            <a:outerShdw blurRad="330200" dist="431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5125" name="Picture 5" descr="C:\Users\Lamagra\Desktop\Agen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028" y="1624589"/>
            <a:ext cx="2123754" cy="2182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43C5197-BFAA-4957-B9B3-1DC1C73681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280410"/>
            <a:ext cx="3076457" cy="311164"/>
          </a:xfrm>
          <a:prstGeom prst="rect">
            <a:avLst/>
          </a:prstGeom>
        </p:spPr>
      </p:pic>
      <p:sp>
        <p:nvSpPr>
          <p:cNvPr id="7" name="TextBox 6">
            <a:extLst>
              <a:ext uri="{FF2B5EF4-FFF2-40B4-BE49-F238E27FC236}">
                <a16:creationId xmlns:a16="http://schemas.microsoft.com/office/drawing/2014/main" id="{74DA2B49-8793-410D-A35D-8FB586C61FF7}"/>
              </a:ext>
            </a:extLst>
          </p:cNvPr>
          <p:cNvSpPr txBox="1"/>
          <p:nvPr/>
        </p:nvSpPr>
        <p:spPr>
          <a:xfrm>
            <a:off x="635161" y="1928591"/>
            <a:ext cx="5321940"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egoe UI Light" panose="020B0502040204020203" pitchFamily="34" charset="0"/>
              </a:rPr>
              <a:t>Accounting Profit &amp; Loss</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Balance Sheet</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Cash Reconciliation Consolidated</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General Journal</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Intercompany Transfers</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Operating Profit Estimates (Profit &amp;Loss)</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Statement of Cash Flow</a:t>
            </a:r>
          </a:p>
          <a:p>
            <a:pPr marL="285750" indent="-285750">
              <a:lnSpc>
                <a:spcPct val="150000"/>
              </a:lnSpc>
              <a:buFont typeface="Arial" panose="020B0604020202020204" pitchFamily="34" charset="0"/>
              <a:buChar char="•"/>
            </a:pPr>
            <a:r>
              <a:rPr lang="en-US" sz="1600" dirty="0">
                <a:latin typeface="Segoe UI Light" panose="020B0502040204020203" pitchFamily="34" charset="0"/>
              </a:rPr>
              <a:t>Trail Balance</a:t>
            </a:r>
          </a:p>
          <a:p>
            <a:pPr>
              <a:lnSpc>
                <a:spcPct val="150000"/>
              </a:lnSpc>
            </a:pPr>
            <a:endParaRPr lang="en-US" sz="1600" dirty="0">
              <a:latin typeface="Segoe UI Light" panose="020B0502040204020203" pitchFamily="34" charset="0"/>
            </a:endParaRPr>
          </a:p>
          <a:p>
            <a:pPr>
              <a:lnSpc>
                <a:spcPct val="150000"/>
              </a:lnSpc>
            </a:pPr>
            <a:endParaRPr lang="en-US" sz="1600" dirty="0">
              <a:latin typeface="Segoe UI Light" panose="020B0502040204020203" pitchFamily="34" charset="0"/>
            </a:endParaRPr>
          </a:p>
          <a:p>
            <a:pPr>
              <a:lnSpc>
                <a:spcPct val="150000"/>
              </a:lnSpc>
            </a:pPr>
            <a:endParaRPr lang="en-US" dirty="0">
              <a:latin typeface="Segoe UI Light" panose="020B0502040204020203" pitchFamily="34" charset="0"/>
            </a:endParaRPr>
          </a:p>
          <a:p>
            <a:pPr>
              <a:lnSpc>
                <a:spcPct val="150000"/>
              </a:lnSpc>
            </a:pPr>
            <a:endParaRPr lang="en-US" dirty="0">
              <a:latin typeface="Segoe UI Light" panose="020B0502040204020203" pitchFamily="34" charset="0"/>
            </a:endParaRPr>
          </a:p>
        </p:txBody>
      </p:sp>
    </p:spTree>
    <p:extLst>
      <p:ext uri="{BB962C8B-B14F-4D97-AF65-F5344CB8AC3E}">
        <p14:creationId xmlns:p14="http://schemas.microsoft.com/office/powerpoint/2010/main" val="11006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C596EB-5DBC-452C-9B27-95C9489C0613}"/>
              </a:ext>
            </a:extLst>
          </p:cNvPr>
          <p:cNvSpPr>
            <a:spLocks noGrp="1"/>
          </p:cNvSpPr>
          <p:nvPr>
            <p:ph type="ftr" sz="quarter" idx="11"/>
          </p:nvPr>
        </p:nvSpPr>
        <p:spPr>
          <a:xfrm>
            <a:off x="323999" y="324001"/>
            <a:ext cx="8607965" cy="471130"/>
          </a:xfrm>
        </p:spPr>
        <p:txBody>
          <a:bodyPr/>
          <a:lstStyle/>
          <a:p>
            <a:r>
              <a:rPr lang="en-US" sz="2400" b="1" dirty="0">
                <a:solidFill>
                  <a:schemeClr val="tx1"/>
                </a:solidFill>
                <a:latin typeface="Calibri Light" panose="020F0302020204030204" pitchFamily="34" charset="0"/>
                <a:cs typeface="Calibri Light" panose="020F0302020204030204" pitchFamily="34" charset="0"/>
              </a:rPr>
              <a:t>WHERE ARE THE ACCOUNTING REPORTS LOCATED IN C-STORE OFFICE</a:t>
            </a:r>
          </a:p>
        </p:txBody>
      </p:sp>
      <p:pic>
        <p:nvPicPr>
          <p:cNvPr id="3" name="Picture 2">
            <a:extLst>
              <a:ext uri="{FF2B5EF4-FFF2-40B4-BE49-F238E27FC236}">
                <a16:creationId xmlns:a16="http://schemas.microsoft.com/office/drawing/2014/main" id="{734E5863-2236-4965-91BA-E49054380D31}"/>
              </a:ext>
            </a:extLst>
          </p:cNvPr>
          <p:cNvPicPr>
            <a:picLocks noChangeAspect="1"/>
          </p:cNvPicPr>
          <p:nvPr/>
        </p:nvPicPr>
        <p:blipFill>
          <a:blip r:embed="rId2"/>
          <a:stretch>
            <a:fillRect/>
          </a:stretch>
        </p:blipFill>
        <p:spPr>
          <a:xfrm>
            <a:off x="785597" y="957595"/>
            <a:ext cx="7894577" cy="5102308"/>
          </a:xfrm>
          <a:prstGeom prst="rect">
            <a:avLst/>
          </a:prstGeom>
        </p:spPr>
      </p:pic>
    </p:spTree>
    <p:extLst>
      <p:ext uri="{BB962C8B-B14F-4D97-AF65-F5344CB8AC3E}">
        <p14:creationId xmlns:p14="http://schemas.microsoft.com/office/powerpoint/2010/main" val="135323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41E3A0-22F8-42A1-BF4F-A7317ACB1213}"/>
              </a:ext>
            </a:extLst>
          </p:cNvPr>
          <p:cNvSpPr txBox="1"/>
          <p:nvPr/>
        </p:nvSpPr>
        <p:spPr>
          <a:xfrm>
            <a:off x="324000" y="324000"/>
            <a:ext cx="6728346" cy="461665"/>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rPr>
              <a:t>ACCOUNTING PROFIT &amp; LOSS REPORT</a:t>
            </a:r>
          </a:p>
        </p:txBody>
      </p:sp>
      <p:pic>
        <p:nvPicPr>
          <p:cNvPr id="8" name="Picture 7">
            <a:extLst>
              <a:ext uri="{FF2B5EF4-FFF2-40B4-BE49-F238E27FC236}">
                <a16:creationId xmlns:a16="http://schemas.microsoft.com/office/drawing/2014/main" id="{E5378595-2601-43B8-BBE0-0D222ED98CA3}"/>
              </a:ext>
            </a:extLst>
          </p:cNvPr>
          <p:cNvPicPr>
            <a:picLocks noChangeAspect="1"/>
          </p:cNvPicPr>
          <p:nvPr/>
        </p:nvPicPr>
        <p:blipFill>
          <a:blip r:embed="rId2"/>
          <a:stretch>
            <a:fillRect/>
          </a:stretch>
        </p:blipFill>
        <p:spPr>
          <a:xfrm>
            <a:off x="1409761" y="2428151"/>
            <a:ext cx="5998204" cy="3632481"/>
          </a:xfrm>
          <a:prstGeom prst="rect">
            <a:avLst/>
          </a:prstGeom>
        </p:spPr>
      </p:pic>
      <p:sp>
        <p:nvSpPr>
          <p:cNvPr id="6" name="TextBox 5">
            <a:extLst>
              <a:ext uri="{FF2B5EF4-FFF2-40B4-BE49-F238E27FC236}">
                <a16:creationId xmlns:a16="http://schemas.microsoft.com/office/drawing/2014/main" id="{9D4A1517-F66C-460B-B932-336067EB79EE}"/>
              </a:ext>
            </a:extLst>
          </p:cNvPr>
          <p:cNvSpPr txBox="1"/>
          <p:nvPr/>
        </p:nvSpPr>
        <p:spPr>
          <a:xfrm>
            <a:off x="323999" y="858491"/>
            <a:ext cx="8640000" cy="1569660"/>
          </a:xfrm>
          <a:prstGeom prst="rect">
            <a:avLst/>
          </a:prstGeom>
          <a:noFill/>
        </p:spPr>
        <p:txBody>
          <a:bodyPr wrap="square" rtlCol="0">
            <a:spAutoFit/>
          </a:bodyPr>
          <a:lstStyle/>
          <a:p>
            <a:pPr marL="285750" indent="-285750">
              <a:lnSpc>
                <a:spcPct val="150000"/>
              </a:lnSpc>
              <a:buBlip>
                <a:blip r:embed="rId3"/>
              </a:buBlip>
            </a:pPr>
            <a:r>
              <a:rPr lang="en-US" sz="1600" dirty="0">
                <a:latin typeface="Segoe UI Light" panose="020B0502040204020203" pitchFamily="34" charset="0"/>
              </a:rPr>
              <a:t>A profit and loss statement (P&amp;L) is a financial statement that summarizes the revenues, costs and expenses incurred during a specific period of time, usually a fiscal quarter or year. These records provide information about a company's ability – or lack thereof – to generate profit by increasing revenue, reducing costs, or both</a:t>
            </a:r>
            <a:endParaRPr lang="en-US" dirty="0">
              <a:latin typeface="Segoe UI Light" panose="020B0502040204020203" pitchFamily="34" charset="0"/>
            </a:endParaRPr>
          </a:p>
        </p:txBody>
      </p:sp>
    </p:spTree>
    <p:extLst>
      <p:ext uri="{BB962C8B-B14F-4D97-AF65-F5344CB8AC3E}">
        <p14:creationId xmlns:p14="http://schemas.microsoft.com/office/powerpoint/2010/main" val="124342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6B01E9-E366-48F6-B226-5FEE0F15C066}"/>
              </a:ext>
            </a:extLst>
          </p:cNvPr>
          <p:cNvSpPr>
            <a:spLocks noGrp="1"/>
          </p:cNvSpPr>
          <p:nvPr>
            <p:ph type="ftr" sz="quarter" idx="11"/>
          </p:nvPr>
        </p:nvSpPr>
        <p:spPr>
          <a:xfrm>
            <a:off x="324000" y="324000"/>
            <a:ext cx="6728400" cy="460800"/>
          </a:xfrm>
        </p:spPr>
        <p:txBody>
          <a:bodyPr/>
          <a:lstStyle/>
          <a:p>
            <a:r>
              <a:rPr lang="en-US" sz="2400" b="1" dirty="0">
                <a:solidFill>
                  <a:schemeClr val="tx1"/>
                </a:solidFill>
                <a:latin typeface="Calibri Light" panose="020F0302020204030204" pitchFamily="34" charset="0"/>
                <a:cs typeface="Calibri Light" panose="020F0302020204030204" pitchFamily="34" charset="0"/>
              </a:rPr>
              <a:t>BALANCE SHEET</a:t>
            </a:r>
          </a:p>
        </p:txBody>
      </p:sp>
      <p:pic>
        <p:nvPicPr>
          <p:cNvPr id="9" name="Picture 8">
            <a:extLst>
              <a:ext uri="{FF2B5EF4-FFF2-40B4-BE49-F238E27FC236}">
                <a16:creationId xmlns:a16="http://schemas.microsoft.com/office/drawing/2014/main" id="{89EF28BD-3DAB-4AFC-BA82-EFF3982C3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042" y="2702233"/>
            <a:ext cx="5263357" cy="3307940"/>
          </a:xfrm>
          <a:prstGeom prst="rect">
            <a:avLst/>
          </a:prstGeom>
        </p:spPr>
      </p:pic>
      <p:sp>
        <p:nvSpPr>
          <p:cNvPr id="5" name="TextBox 4">
            <a:extLst>
              <a:ext uri="{FF2B5EF4-FFF2-40B4-BE49-F238E27FC236}">
                <a16:creationId xmlns:a16="http://schemas.microsoft.com/office/drawing/2014/main" id="{B936FCBB-CD7D-4539-BB03-E02ABAFEE664}"/>
              </a:ext>
            </a:extLst>
          </p:cNvPr>
          <p:cNvSpPr txBox="1"/>
          <p:nvPr/>
        </p:nvSpPr>
        <p:spPr>
          <a:xfrm>
            <a:off x="324000" y="784800"/>
            <a:ext cx="8640000" cy="1938992"/>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The balance sheet provides information on what the company owns (its assets), what it owes (its liabilities) and the value of the business to its stockholders (the shareholders' equity) as of a specific date. It's called a balance sheet because the two sides balance out. This makes sense: a company has to pay for all the things it has (assets) by either borrowing money (liabilities) or getting it from shareholders (shareholders' equity).</a:t>
            </a:r>
          </a:p>
        </p:txBody>
      </p:sp>
    </p:spTree>
    <p:extLst>
      <p:ext uri="{BB962C8B-B14F-4D97-AF65-F5344CB8AC3E}">
        <p14:creationId xmlns:p14="http://schemas.microsoft.com/office/powerpoint/2010/main" val="283357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CD05F3-5CBE-49D1-B773-670581CEB273}"/>
              </a:ext>
            </a:extLst>
          </p:cNvPr>
          <p:cNvSpPr>
            <a:spLocks noGrp="1"/>
          </p:cNvSpPr>
          <p:nvPr>
            <p:ph type="ftr" sz="quarter" idx="11"/>
          </p:nvPr>
        </p:nvSpPr>
        <p:spPr>
          <a:xfrm>
            <a:off x="324000" y="323999"/>
            <a:ext cx="5902656" cy="460800"/>
          </a:xfrm>
        </p:spPr>
        <p:txBody>
          <a:bodyPr/>
          <a:lstStyle/>
          <a:p>
            <a:r>
              <a:rPr lang="en-US" sz="2400" b="1" dirty="0">
                <a:solidFill>
                  <a:schemeClr val="tx1"/>
                </a:solidFill>
                <a:latin typeface="Calibri Light" panose="020F0302020204030204" pitchFamily="34" charset="0"/>
                <a:cs typeface="Calibri Light" panose="020F0302020204030204" pitchFamily="34" charset="0"/>
              </a:rPr>
              <a:t>CASH RECONCILATION CONSOLIDATED REPORT</a:t>
            </a:r>
          </a:p>
        </p:txBody>
      </p:sp>
      <p:pic>
        <p:nvPicPr>
          <p:cNvPr id="14" name="Picture 13">
            <a:extLst>
              <a:ext uri="{FF2B5EF4-FFF2-40B4-BE49-F238E27FC236}">
                <a16:creationId xmlns:a16="http://schemas.microsoft.com/office/drawing/2014/main" id="{5C6DA621-86D4-4B13-A953-38E4C79653EA}"/>
              </a:ext>
            </a:extLst>
          </p:cNvPr>
          <p:cNvPicPr>
            <a:picLocks noChangeAspect="1"/>
          </p:cNvPicPr>
          <p:nvPr/>
        </p:nvPicPr>
        <p:blipFill>
          <a:blip r:embed="rId2"/>
          <a:stretch>
            <a:fillRect/>
          </a:stretch>
        </p:blipFill>
        <p:spPr>
          <a:xfrm>
            <a:off x="514265" y="2148359"/>
            <a:ext cx="8287349" cy="2794702"/>
          </a:xfrm>
          <a:prstGeom prst="rect">
            <a:avLst/>
          </a:prstGeom>
        </p:spPr>
      </p:pic>
      <p:sp>
        <p:nvSpPr>
          <p:cNvPr id="5" name="TextBox 4">
            <a:extLst>
              <a:ext uri="{FF2B5EF4-FFF2-40B4-BE49-F238E27FC236}">
                <a16:creationId xmlns:a16="http://schemas.microsoft.com/office/drawing/2014/main" id="{1444B8D8-5EDB-4E8C-BF3A-49CE353FA986}"/>
              </a:ext>
            </a:extLst>
          </p:cNvPr>
          <p:cNvSpPr txBox="1"/>
          <p:nvPr/>
        </p:nvSpPr>
        <p:spPr>
          <a:xfrm>
            <a:off x="324000" y="882516"/>
            <a:ext cx="8309310" cy="830997"/>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This report is combining all of the current stations under one company and totaling their specific categories</a:t>
            </a:r>
          </a:p>
        </p:txBody>
      </p:sp>
    </p:spTree>
    <p:extLst>
      <p:ext uri="{BB962C8B-B14F-4D97-AF65-F5344CB8AC3E}">
        <p14:creationId xmlns:p14="http://schemas.microsoft.com/office/powerpoint/2010/main" val="233961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C71BE1-BA99-4A84-8092-AD934281089C}"/>
              </a:ext>
            </a:extLst>
          </p:cNvPr>
          <p:cNvSpPr>
            <a:spLocks noGrp="1"/>
          </p:cNvSpPr>
          <p:nvPr>
            <p:ph type="ftr" sz="quarter" idx="11"/>
          </p:nvPr>
        </p:nvSpPr>
        <p:spPr>
          <a:xfrm>
            <a:off x="324000" y="324000"/>
            <a:ext cx="5027119" cy="460800"/>
          </a:xfrm>
        </p:spPr>
        <p:txBody>
          <a:bodyPr/>
          <a:lstStyle/>
          <a:p>
            <a:r>
              <a:rPr lang="en-US" sz="2400" b="1" dirty="0">
                <a:solidFill>
                  <a:schemeClr val="tx1"/>
                </a:solidFill>
                <a:latin typeface="Calibri Light" panose="020F0302020204030204" pitchFamily="34" charset="0"/>
                <a:cs typeface="Calibri Light" panose="020F0302020204030204" pitchFamily="34" charset="0"/>
              </a:rPr>
              <a:t>GENERAL JOURNAL REPORT</a:t>
            </a:r>
          </a:p>
        </p:txBody>
      </p:sp>
      <p:pic>
        <p:nvPicPr>
          <p:cNvPr id="3" name="Picture 2">
            <a:extLst>
              <a:ext uri="{FF2B5EF4-FFF2-40B4-BE49-F238E27FC236}">
                <a16:creationId xmlns:a16="http://schemas.microsoft.com/office/drawing/2014/main" id="{D30CF027-6D37-4E29-8E5D-DCB851195232}"/>
              </a:ext>
            </a:extLst>
          </p:cNvPr>
          <p:cNvPicPr>
            <a:picLocks noChangeAspect="1"/>
          </p:cNvPicPr>
          <p:nvPr/>
        </p:nvPicPr>
        <p:blipFill>
          <a:blip r:embed="rId2"/>
          <a:stretch>
            <a:fillRect/>
          </a:stretch>
        </p:blipFill>
        <p:spPr>
          <a:xfrm>
            <a:off x="1154326" y="2823950"/>
            <a:ext cx="6849988" cy="3235731"/>
          </a:xfrm>
          <a:prstGeom prst="rect">
            <a:avLst/>
          </a:prstGeom>
        </p:spPr>
      </p:pic>
      <p:sp>
        <p:nvSpPr>
          <p:cNvPr id="5" name="TextBox 4">
            <a:extLst>
              <a:ext uri="{FF2B5EF4-FFF2-40B4-BE49-F238E27FC236}">
                <a16:creationId xmlns:a16="http://schemas.microsoft.com/office/drawing/2014/main" id="{8EADD13B-AE4C-4DF5-B448-C50DAC7E4268}"/>
              </a:ext>
            </a:extLst>
          </p:cNvPr>
          <p:cNvSpPr txBox="1"/>
          <p:nvPr/>
        </p:nvSpPr>
        <p:spPr>
          <a:xfrm>
            <a:off x="324000" y="884950"/>
            <a:ext cx="8640000" cy="1938992"/>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The journal is where double entry bookkeeping entries are recorded by debiting one or more accounts and crediting another one or more accounts with the same total amount. The total amount debited and the total amount credited should always be equal, thereby ensuring the accounting equation is maintained. In accounting and bookkeeping, a journal is a record of financial transactions in order by date</a:t>
            </a:r>
          </a:p>
        </p:txBody>
      </p:sp>
    </p:spTree>
    <p:extLst>
      <p:ext uri="{BB962C8B-B14F-4D97-AF65-F5344CB8AC3E}">
        <p14:creationId xmlns:p14="http://schemas.microsoft.com/office/powerpoint/2010/main" val="282041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76E1B-A35F-4961-B858-5E854716642C}"/>
              </a:ext>
            </a:extLst>
          </p:cNvPr>
          <p:cNvPicPr>
            <a:picLocks noChangeAspect="1"/>
          </p:cNvPicPr>
          <p:nvPr/>
        </p:nvPicPr>
        <p:blipFill>
          <a:blip r:embed="rId2"/>
          <a:stretch>
            <a:fillRect/>
          </a:stretch>
        </p:blipFill>
        <p:spPr>
          <a:xfrm>
            <a:off x="736473" y="1961321"/>
            <a:ext cx="7542130" cy="2745649"/>
          </a:xfrm>
          <a:prstGeom prst="rect">
            <a:avLst/>
          </a:prstGeom>
        </p:spPr>
      </p:pic>
      <p:sp>
        <p:nvSpPr>
          <p:cNvPr id="5" name="Footer Placeholder 1">
            <a:extLst>
              <a:ext uri="{FF2B5EF4-FFF2-40B4-BE49-F238E27FC236}">
                <a16:creationId xmlns:a16="http://schemas.microsoft.com/office/drawing/2014/main" id="{5488BD80-EE48-4387-A19E-D8407015E008}"/>
              </a:ext>
            </a:extLst>
          </p:cNvPr>
          <p:cNvSpPr txBox="1">
            <a:spLocks/>
          </p:cNvSpPr>
          <p:nvPr/>
        </p:nvSpPr>
        <p:spPr>
          <a:xfrm>
            <a:off x="324000" y="324000"/>
            <a:ext cx="5027119" cy="4608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Calibri Light" panose="020F0302020204030204" pitchFamily="34" charset="0"/>
                <a:cs typeface="Calibri Light" panose="020F0302020204030204" pitchFamily="34" charset="0"/>
              </a:rPr>
              <a:t>INTERCOMPANY TRANSFERS</a:t>
            </a:r>
          </a:p>
        </p:txBody>
      </p:sp>
      <p:sp>
        <p:nvSpPr>
          <p:cNvPr id="6" name="TextBox 5">
            <a:extLst>
              <a:ext uri="{FF2B5EF4-FFF2-40B4-BE49-F238E27FC236}">
                <a16:creationId xmlns:a16="http://schemas.microsoft.com/office/drawing/2014/main" id="{A9BD0AF4-E115-478F-863F-1B4CA76F8339}"/>
              </a:ext>
            </a:extLst>
          </p:cNvPr>
          <p:cNvSpPr txBox="1"/>
          <p:nvPr/>
        </p:nvSpPr>
        <p:spPr>
          <a:xfrm>
            <a:off x="324000" y="1010087"/>
            <a:ext cx="8640000" cy="461665"/>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This report keeps track of money movements between stations under the same company</a:t>
            </a:r>
          </a:p>
        </p:txBody>
      </p:sp>
    </p:spTree>
    <p:extLst>
      <p:ext uri="{BB962C8B-B14F-4D97-AF65-F5344CB8AC3E}">
        <p14:creationId xmlns:p14="http://schemas.microsoft.com/office/powerpoint/2010/main" val="281302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81D76-A31B-48CE-8C50-4B9711CFDAE2}"/>
              </a:ext>
            </a:extLst>
          </p:cNvPr>
          <p:cNvPicPr>
            <a:picLocks noChangeAspect="1"/>
          </p:cNvPicPr>
          <p:nvPr/>
        </p:nvPicPr>
        <p:blipFill>
          <a:blip r:embed="rId2"/>
          <a:stretch>
            <a:fillRect/>
          </a:stretch>
        </p:blipFill>
        <p:spPr>
          <a:xfrm>
            <a:off x="6163242" y="1191846"/>
            <a:ext cx="2437419" cy="4082519"/>
          </a:xfrm>
          <a:prstGeom prst="rect">
            <a:avLst/>
          </a:prstGeom>
        </p:spPr>
      </p:pic>
      <p:sp>
        <p:nvSpPr>
          <p:cNvPr id="5" name="Footer Placeholder 1">
            <a:extLst>
              <a:ext uri="{FF2B5EF4-FFF2-40B4-BE49-F238E27FC236}">
                <a16:creationId xmlns:a16="http://schemas.microsoft.com/office/drawing/2014/main" id="{17F6C163-FF09-41AD-A096-6B36D6CAB668}"/>
              </a:ext>
            </a:extLst>
          </p:cNvPr>
          <p:cNvSpPr txBox="1">
            <a:spLocks/>
          </p:cNvSpPr>
          <p:nvPr/>
        </p:nvSpPr>
        <p:spPr>
          <a:xfrm>
            <a:off x="324000" y="324000"/>
            <a:ext cx="6037043" cy="4608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Calibri Light" panose="020F0302020204030204" pitchFamily="34" charset="0"/>
                <a:cs typeface="Calibri Light" panose="020F0302020204030204" pitchFamily="34" charset="0"/>
              </a:rPr>
              <a:t>OPERATING PROFIT ESTIMATES (PROFIT &amp; LOSS)</a:t>
            </a:r>
          </a:p>
        </p:txBody>
      </p:sp>
      <p:sp>
        <p:nvSpPr>
          <p:cNvPr id="6" name="TextBox 5">
            <a:extLst>
              <a:ext uri="{FF2B5EF4-FFF2-40B4-BE49-F238E27FC236}">
                <a16:creationId xmlns:a16="http://schemas.microsoft.com/office/drawing/2014/main" id="{C8DA65C5-E8CA-46FB-A588-5916088F8501}"/>
              </a:ext>
            </a:extLst>
          </p:cNvPr>
          <p:cNvSpPr txBox="1"/>
          <p:nvPr/>
        </p:nvSpPr>
        <p:spPr>
          <a:xfrm>
            <a:off x="324000" y="1191846"/>
            <a:ext cx="5718991" cy="3785652"/>
          </a:xfrm>
          <a:prstGeom prst="rect">
            <a:avLst/>
          </a:prstGeom>
          <a:noFill/>
        </p:spPr>
        <p:txBody>
          <a:bodyPr wrap="square" rtlCol="0">
            <a:spAutoFit/>
          </a:bodyPr>
          <a:lstStyle>
            <a:defPPr>
              <a:defRPr lang="en-US"/>
            </a:defPPr>
            <a:lvl1pPr marL="285750" indent="-285750">
              <a:lnSpc>
                <a:spcPct val="150000"/>
              </a:lnSpc>
              <a:buBlip>
                <a:blip r:embed="rId3"/>
              </a:buBlip>
              <a:defRPr sz="1600">
                <a:latin typeface="Segoe UI Light" panose="020B0502040204020203" pitchFamily="34" charset="0"/>
              </a:defRPr>
            </a:lvl1pPr>
          </a:lstStyle>
          <a:p>
            <a:r>
              <a:rPr lang="en-US" dirty="0"/>
              <a:t>Operating profit is the profit earned from a firm's normal core business operations. This value does not include any profit earned from the firm's investments, such as earnings from firms in which the company has partial interest, and the before the deductions of applicable interest and taxes owed.</a:t>
            </a:r>
            <a:br>
              <a:rPr lang="en-US" dirty="0"/>
            </a:br>
            <a:endParaRPr lang="en-US" dirty="0"/>
          </a:p>
          <a:p>
            <a:r>
              <a:rPr lang="en-US" dirty="0"/>
              <a:t>Operating profit is calculated using the following formula:</a:t>
            </a:r>
            <a:br>
              <a:rPr lang="en-US" dirty="0"/>
            </a:br>
            <a:r>
              <a:rPr lang="en-US" b="1" dirty="0"/>
              <a:t>Operating Profit</a:t>
            </a:r>
            <a:r>
              <a:rPr lang="en-US" dirty="0"/>
              <a:t> = Operating Revenue - COGS - Operating Expenses - Depreciation and Amortization</a:t>
            </a:r>
          </a:p>
          <a:p>
            <a:endParaRPr lang="en-US" dirty="0"/>
          </a:p>
        </p:txBody>
      </p:sp>
    </p:spTree>
    <p:extLst>
      <p:ext uri="{BB962C8B-B14F-4D97-AF65-F5344CB8AC3E}">
        <p14:creationId xmlns:p14="http://schemas.microsoft.com/office/powerpoint/2010/main" val="2061012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8a928a87-dba1-4bfc-a2e9-067dd23cbc22">
      <UserInfo>
        <DisplayName/>
        <AccountId xsi:nil="true"/>
        <AccountType/>
      </UserInfo>
    </Project>
    <Modules xmlns="8a928a87-dba1-4bfc-a2e9-067dd23cbc22"/>
    <Teams xmlns="8a928a87-dba1-4bfc-a2e9-067dd23cbc22">
      <UserInfo>
        <DisplayName/>
        <AccountId xsi:nil="true"/>
        <AccountType/>
      </UserInfo>
    </Team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6C02552562AE4793B1F055379D6C33" ma:contentTypeVersion="5" ma:contentTypeDescription="Create a new document." ma:contentTypeScope="" ma:versionID="fef2019ffb6cdbb992647a6e4944855a">
  <xsd:schema xmlns:xsd="http://www.w3.org/2001/XMLSchema" xmlns:xs="http://www.w3.org/2001/XMLSchema" xmlns:p="http://schemas.microsoft.com/office/2006/metadata/properties" xmlns:ns2="8a928a87-dba1-4bfc-a2e9-067dd23cbc22" xmlns:ns3="5ea8cec0-42a3-4088-af64-e881a12e28b4" targetNamespace="http://schemas.microsoft.com/office/2006/metadata/properties" ma:root="true" ma:fieldsID="e2fa0c52345c8c53dceae4a43d9a3dcf" ns2:_="" ns3:_="">
    <xsd:import namespace="8a928a87-dba1-4bfc-a2e9-067dd23cbc22"/>
    <xsd:import namespace="5ea8cec0-42a3-4088-af64-e881a12e28b4"/>
    <xsd:element name="properties">
      <xsd:complexType>
        <xsd:sequence>
          <xsd:element name="documentManagement">
            <xsd:complexType>
              <xsd:all>
                <xsd:element ref="ns2:Project" minOccurs="0"/>
                <xsd:element ref="ns2:Modules" minOccurs="0"/>
                <xsd:element ref="ns2:Teams" minOccurs="0"/>
                <xsd:element ref="ns3: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28a87-dba1-4bfc-a2e9-067dd23cbc22" elementFormDefault="qualified">
    <xsd:import namespace="http://schemas.microsoft.com/office/2006/documentManagement/types"/>
    <xsd:import namespace="http://schemas.microsoft.com/office/infopath/2007/PartnerControls"/>
    <xsd:element name="Project" ma:index="8" nillable="true" ma:displayName="Projects" ma:list="UserInfo" ma:SearchPeopleOnly="false" ma:SharePointGroup="0" ma:internalName="Projec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dules" ma:index="9" nillable="true" ma:displayName="Modules" ma:internalName="Modules">
      <xsd:complexType>
        <xsd:complexContent>
          <xsd:extension base="dms:MultiChoice">
            <xsd:sequence>
              <xsd:element name="Value" maxOccurs="unbounded" minOccurs="0" nillable="true">
                <xsd:simpleType>
                  <xsd:restriction base="dms:Choice">
                    <xsd:enumeration value="Accounting"/>
                    <xsd:enumeration value="Administration"/>
                    <xsd:enumeration value="AiSSISTANT"/>
                    <xsd:enumeration value="Fuel Central"/>
                    <xsd:enumeration value="Invoice Warehouse"/>
                    <xsd:enumeration value="iData"/>
                    <xsd:enumeration value="Intuit"/>
                    <xsd:enumeration value="Lottery"/>
                    <xsd:enumeration value="Merchandise Inventory"/>
                    <xsd:enumeration value="POS Connector"/>
                    <xsd:enumeration value="Price Book"/>
                    <xsd:enumeration value="QwickServe"/>
                    <xsd:enumeration value="Reports"/>
                  </xsd:restriction>
                </xsd:simpleType>
              </xsd:element>
            </xsd:sequence>
          </xsd:extension>
        </xsd:complexContent>
      </xsd:complexType>
    </xsd:element>
    <xsd:element name="Teams" ma:index="10" nillable="true" ma:displayName="Teams" ma:list="UserInfo" ma:SearchPeopleOnly="false" ma:SharePointGroup="0" ma:internalName="Team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8cec0-42a3-4088-af64-e881a12e28b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E798C-ACC5-42D5-A1E9-74E179A9F138}">
  <ds:schemaRefs>
    <ds:schemaRef ds:uri="http://purl.org/dc/elements/1.1/"/>
    <ds:schemaRef ds:uri="http://schemas.openxmlformats.org/package/2006/metadata/core-properties"/>
    <ds:schemaRef ds:uri="http://schemas.microsoft.com/office/infopath/2007/PartnerControls"/>
    <ds:schemaRef ds:uri="5ea8cec0-42a3-4088-af64-e881a12e28b4"/>
    <ds:schemaRef ds:uri="http://purl.org/dc/terms/"/>
    <ds:schemaRef ds:uri="http://schemas.microsoft.com/office/2006/metadata/properties"/>
    <ds:schemaRef ds:uri="http://schemas.microsoft.com/office/2006/documentManagement/types"/>
    <ds:schemaRef ds:uri="8a928a87-dba1-4bfc-a2e9-067dd23cbc22"/>
    <ds:schemaRef ds:uri="http://www.w3.org/XML/1998/namespace"/>
    <ds:schemaRef ds:uri="http://purl.org/dc/dcmitype/"/>
  </ds:schemaRefs>
</ds:datastoreItem>
</file>

<file path=customXml/itemProps2.xml><?xml version="1.0" encoding="utf-8"?>
<ds:datastoreItem xmlns:ds="http://schemas.openxmlformats.org/officeDocument/2006/customXml" ds:itemID="{618C3C47-291D-48D0-937B-BF92D5AD4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928a87-dba1-4bfc-a2e9-067dd23cbc22"/>
    <ds:schemaRef ds:uri="5ea8cec0-42a3-4088-af64-e881a12e2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EBCBB-D46B-4F0C-88A0-DD83EDF2E8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5135</TotalTime>
  <Words>599</Words>
  <Application>Microsoft Office PowerPoint</Application>
  <PresentationFormat>Экран (4:3)</PresentationFormat>
  <Paragraphs>46</Paragraphs>
  <Slides>13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Gill Sans MT</vt:lpstr>
      <vt:lpstr>Segoe UI Light</vt:lpstr>
      <vt:lpstr>Gallery</vt:lpstr>
      <vt:lpstr>Презентация PowerPoint</vt:lpstr>
      <vt:lpstr>Agenda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Vasyl Lazaresku</dc:creator>
  <cp:lastModifiedBy>Olga Morlang</cp:lastModifiedBy>
  <cp:revision>206</cp:revision>
  <cp:lastPrinted>2016-04-26T15:32:54Z</cp:lastPrinted>
  <dcterms:created xsi:type="dcterms:W3CDTF">2014-12-25T15:01:59Z</dcterms:created>
  <dcterms:modified xsi:type="dcterms:W3CDTF">2017-09-11T07:46:37Z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0x010100E06C02552562AE4793B1F055379D6C33</vt:lpwstr>
  </property>
</Properties>
</file>